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Montserrat"/>
      <p:regular r:id="rId16"/>
      <p:bold r:id="rId17"/>
      <p:italic r:id="rId18"/>
      <p:boldItalic r:id="rId19"/>
    </p:embeddedFont>
    <p:embeddedFont>
      <p:font typeface="La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font" Target="fonts/Montserrat-italic.fntdata"/><Relationship Id="rId8" Type="http://schemas.openxmlformats.org/officeDocument/2006/relationships/slide" Target="slides/slide3.xml"/><Relationship Id="rId26" Type="http://schemas.openxmlformats.org/officeDocument/2006/relationships/customXml" Target="../customXml/item3.xml"/><Relationship Id="rId21" Type="http://schemas.openxmlformats.org/officeDocument/2006/relationships/font" Target="fonts/Lato-bold.fntdata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17" Type="http://schemas.openxmlformats.org/officeDocument/2006/relationships/font" Target="fonts/Montserrat-bold.fntdata"/><Relationship Id="rId7" Type="http://schemas.openxmlformats.org/officeDocument/2006/relationships/slide" Target="slides/slide2.xml"/><Relationship Id="rId25" Type="http://schemas.openxmlformats.org/officeDocument/2006/relationships/customXml" Target="../customXml/item2.xml"/><Relationship Id="rId20" Type="http://schemas.openxmlformats.org/officeDocument/2006/relationships/font" Target="fonts/Lato-regular.fntdata"/><Relationship Id="rId2" Type="http://schemas.openxmlformats.org/officeDocument/2006/relationships/viewProps" Target="viewProps.xml"/><Relationship Id="rId16" Type="http://schemas.openxmlformats.org/officeDocument/2006/relationships/font" Target="fonts/Montserrat-regular.fntdata"/><Relationship Id="rId11" Type="http://schemas.openxmlformats.org/officeDocument/2006/relationships/slide" Target="slides/slide6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24" Type="http://schemas.openxmlformats.org/officeDocument/2006/relationships/customXml" Target="../customXml/item1.xml"/><Relationship Id="rId23" Type="http://schemas.openxmlformats.org/officeDocument/2006/relationships/font" Target="fonts/Lato-boldItalic.fntdata"/><Relationship Id="rId15" Type="http://schemas.openxmlformats.org/officeDocument/2006/relationships/slide" Target="slides/slide10.xml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font" Target="fonts/Montserrat-boldItalic.fntdata"/><Relationship Id="rId22" Type="http://schemas.openxmlformats.org/officeDocument/2006/relationships/font" Target="fonts/Lato-italic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4829458446_1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4829458446_1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4829458446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4829458446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4829458446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4829458446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4829458446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4829458446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4829458446_1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4829458446_1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4829458446_1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4829458446_1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4829458446_1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34829458446_1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4829458446_1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4829458446_1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4829458446_1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4829458446_1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6.png"/><Relationship Id="rId6" Type="http://schemas.openxmlformats.org/officeDocument/2006/relationships/image" Target="../media/image1.png"/><Relationship Id="rId7" Type="http://schemas.openxmlformats.org/officeDocument/2006/relationships/image" Target="../media/image9.png"/><Relationship Id="rId8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900"/>
              <a:t>The Importance of Philosophy of Science in Science Education</a:t>
            </a:r>
            <a:endParaRPr sz="2900"/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4310550" y="3219850"/>
            <a:ext cx="3470700" cy="95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Intern: Eyan Weissbluth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Mentor: Dr. Tuna </a:t>
            </a:r>
            <a:r>
              <a:rPr lang="en"/>
              <a:t>Yildirim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Funded through the NASA Space Grant Program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6" name="Google Shape;13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350" y="3545525"/>
            <a:ext cx="1122225" cy="149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82425" y="3545525"/>
            <a:ext cx="2202729" cy="149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2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 you think a better philosophy of science education would help addressing the philosophical issues in your field?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7" name="Google Shape;20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4125" y="1572699"/>
            <a:ext cx="4135750" cy="3402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Overview</a:t>
            </a:r>
            <a:endParaRPr sz="3600"/>
          </a:p>
        </p:txBody>
      </p:sp>
      <p:sp>
        <p:nvSpPr>
          <p:cNvPr id="143" name="Google Shape;143;p1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What is Philosophy of Science </a:t>
            </a:r>
            <a:endParaRPr sz="2200"/>
          </a:p>
          <a:p>
            <a:pPr indent="-3683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Motivation </a:t>
            </a:r>
            <a:r>
              <a:rPr lang="en" sz="2200"/>
              <a:t>behind project</a:t>
            </a:r>
            <a:endParaRPr sz="2200"/>
          </a:p>
          <a:p>
            <a:pPr indent="-3683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How data was collected</a:t>
            </a:r>
            <a:endParaRPr sz="2200"/>
          </a:p>
          <a:p>
            <a:pPr indent="-3683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Results</a:t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What is Philosophy of Science </a:t>
            </a:r>
            <a:endParaRPr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5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83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The study of foundational ideas of science</a:t>
            </a:r>
            <a:endParaRPr sz="2200"/>
          </a:p>
          <a:p>
            <a:pPr indent="-3683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Begins with the </a:t>
            </a:r>
            <a:r>
              <a:rPr lang="en" sz="2200"/>
              <a:t>ancient</a:t>
            </a:r>
            <a:r>
              <a:rPr lang="en" sz="2200"/>
              <a:t> Greeks </a:t>
            </a:r>
            <a:endParaRPr sz="2200"/>
          </a:p>
          <a:p>
            <a:pPr indent="-3683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20th </a:t>
            </a:r>
            <a:r>
              <a:rPr lang="en" sz="2200"/>
              <a:t>century</a:t>
            </a:r>
            <a:r>
              <a:rPr lang="en" sz="2200"/>
              <a:t> marked a shift in the field </a:t>
            </a:r>
            <a:endParaRPr sz="2200"/>
          </a:p>
          <a:p>
            <a:pPr indent="0" lvl="0" marL="0" rtl="0" algn="l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Motivation Behind Project</a:t>
            </a:r>
            <a:endParaRPr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6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83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Science itself is applied natural philosophy</a:t>
            </a:r>
            <a:endParaRPr sz="2200"/>
          </a:p>
          <a:p>
            <a:pPr indent="-3683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To “do” science requires a conceptual understanding</a:t>
            </a:r>
            <a:endParaRPr sz="2200"/>
          </a:p>
          <a:p>
            <a:pPr indent="-3683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Felt a lacking in current curriculum </a:t>
            </a:r>
            <a:endParaRPr sz="2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Survey/Test Building </a:t>
            </a:r>
            <a:endParaRPr sz="3600"/>
          </a:p>
        </p:txBody>
      </p:sp>
      <p:sp>
        <p:nvSpPr>
          <p:cNvPr id="161" name="Google Shape;161;p17"/>
          <p:cNvSpPr txBox="1"/>
          <p:nvPr>
            <p:ph idx="1" type="body"/>
          </p:nvPr>
        </p:nvSpPr>
        <p:spPr>
          <a:xfrm>
            <a:off x="892950" y="1602225"/>
            <a:ext cx="35595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Initial</a:t>
            </a:r>
            <a:r>
              <a:rPr lang="en" sz="2200"/>
              <a:t> idea was an open ended test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Moved to multiple choice test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Settled on a self evaluating survey</a:t>
            </a:r>
            <a:endParaRPr sz="2200"/>
          </a:p>
        </p:txBody>
      </p:sp>
      <p:sp>
        <p:nvSpPr>
          <p:cNvPr id="162" name="Google Shape;162;p17"/>
          <p:cNvSpPr/>
          <p:nvPr/>
        </p:nvSpPr>
        <p:spPr>
          <a:xfrm>
            <a:off x="4452450" y="1111350"/>
            <a:ext cx="4415100" cy="10401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Do you think different fields in science use different scientific methods or is there a universal scientific method?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3" name="Google Shape;163;p17"/>
          <p:cNvSpPr/>
          <p:nvPr/>
        </p:nvSpPr>
        <p:spPr>
          <a:xfrm>
            <a:off x="4452550" y="2281625"/>
            <a:ext cx="4415100" cy="27393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Given Hume’s skepticism about causality, what is the philosophical implication of his argument for the problem of induction?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a) It challenges the assumption that past experiences can justify predictions about the future.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b) It confirms that inductive reasoning is a logically necessary process for knowledge.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c) It asserts that causality is a metaphysical necessity independent of experience.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d) It establishes that empirical observation alone is sufficient to prove universal scientific laws.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Final </a:t>
            </a:r>
            <a:r>
              <a:rPr lang="en" sz="3600"/>
              <a:t>Version</a:t>
            </a:r>
            <a:endParaRPr sz="3600"/>
          </a:p>
        </p:txBody>
      </p:sp>
      <p:sp>
        <p:nvSpPr>
          <p:cNvPr id="169" name="Google Shape;169;p18"/>
          <p:cNvSpPr/>
          <p:nvPr/>
        </p:nvSpPr>
        <p:spPr>
          <a:xfrm>
            <a:off x="638650" y="1556000"/>
            <a:ext cx="3559500" cy="27393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How would you rate your knowledge of philosophy of science?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How would you rate your knowledge of Karl Popper's contributions to philosophy of science? 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0" name="Google Shape;170;p18"/>
          <p:cNvSpPr/>
          <p:nvPr/>
        </p:nvSpPr>
        <p:spPr>
          <a:xfrm>
            <a:off x="4776900" y="1556000"/>
            <a:ext cx="3559500" cy="27393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What are some philosophical issues in your field?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Have you encountered any of issues you mentioned above in your research?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How would you go about addressing these issues?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9"/>
          <p:cNvSpPr txBox="1"/>
          <p:nvPr>
            <p:ph type="title"/>
          </p:nvPr>
        </p:nvSpPr>
        <p:spPr>
          <a:xfrm>
            <a:off x="1297500" y="139475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Results</a:t>
            </a:r>
            <a:endParaRPr sz="3600"/>
          </a:p>
        </p:txBody>
      </p:sp>
      <p:pic>
        <p:nvPicPr>
          <p:cNvPr id="176" name="Google Shape;17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41825" y="1296850"/>
            <a:ext cx="2276400" cy="15789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9"/>
          <p:cNvSpPr/>
          <p:nvPr/>
        </p:nvSpPr>
        <p:spPr>
          <a:xfrm>
            <a:off x="1341825" y="822397"/>
            <a:ext cx="2276400" cy="4410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Lato"/>
                <a:ea typeface="Lato"/>
                <a:cs typeface="Lato"/>
                <a:sym typeface="Lato"/>
              </a:rPr>
              <a:t>How would you rate your knowledge of philosophy of science?</a:t>
            </a:r>
            <a:endParaRPr sz="9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8" name="Google Shape;178;p19"/>
          <p:cNvSpPr/>
          <p:nvPr/>
        </p:nvSpPr>
        <p:spPr>
          <a:xfrm>
            <a:off x="3678750" y="822350"/>
            <a:ext cx="2276400" cy="4410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Lato"/>
                <a:ea typeface="Lato"/>
                <a:cs typeface="Lato"/>
                <a:sym typeface="Lato"/>
              </a:rPr>
              <a:t>How would you rate your knowledge of Immanuel Kant's contributions to philosophy of science?</a:t>
            </a:r>
            <a:endParaRPr sz="9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9" name="Google Shape;179;p19"/>
          <p:cNvSpPr/>
          <p:nvPr/>
        </p:nvSpPr>
        <p:spPr>
          <a:xfrm>
            <a:off x="6015675" y="822400"/>
            <a:ext cx="2276400" cy="4410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Lato"/>
                <a:ea typeface="Lato"/>
                <a:cs typeface="Lato"/>
                <a:sym typeface="Lato"/>
              </a:rPr>
              <a:t>How would you rate your knowledge of René Descartes' contributions to philosophy of science?</a:t>
            </a:r>
            <a:endParaRPr sz="900"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80" name="Google Shape;18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78750" y="1296850"/>
            <a:ext cx="2276400" cy="1578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15675" y="1296850"/>
            <a:ext cx="2276400" cy="15789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9"/>
          <p:cNvSpPr/>
          <p:nvPr/>
        </p:nvSpPr>
        <p:spPr>
          <a:xfrm>
            <a:off x="1341825" y="3032197"/>
            <a:ext cx="2276400" cy="4410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Lato"/>
                <a:ea typeface="Lato"/>
                <a:cs typeface="Lato"/>
                <a:sym typeface="Lato"/>
              </a:rPr>
              <a:t>How would you rate your knowledge of Karl Popper's contributions to philosophy of science?</a:t>
            </a:r>
            <a:endParaRPr sz="9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3" name="Google Shape;183;p19"/>
          <p:cNvSpPr/>
          <p:nvPr/>
        </p:nvSpPr>
        <p:spPr>
          <a:xfrm>
            <a:off x="3678750" y="3032150"/>
            <a:ext cx="2276400" cy="4410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Lato"/>
                <a:ea typeface="Lato"/>
                <a:cs typeface="Lato"/>
                <a:sym typeface="Lato"/>
              </a:rPr>
              <a:t>How would you rate your knowledge of Thomas Kuhn's contributions to philosophy of science?</a:t>
            </a:r>
            <a:endParaRPr sz="9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4" name="Google Shape;184;p19"/>
          <p:cNvSpPr/>
          <p:nvPr/>
        </p:nvSpPr>
        <p:spPr>
          <a:xfrm>
            <a:off x="6015675" y="3032200"/>
            <a:ext cx="2276400" cy="4410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Lato"/>
                <a:ea typeface="Lato"/>
                <a:cs typeface="Lato"/>
                <a:sym typeface="Lato"/>
              </a:rPr>
              <a:t>How would you rate your knowledge of Imre Lakatos' contributions to philosophy of science?</a:t>
            </a:r>
            <a:endParaRPr sz="900"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85" name="Google Shape;185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341825" y="3508325"/>
            <a:ext cx="2276400" cy="1578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678750" y="3508325"/>
            <a:ext cx="2276400" cy="1578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1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015675" y="3508325"/>
            <a:ext cx="2276399" cy="157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0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Free Response Section</a:t>
            </a:r>
            <a:endParaRPr sz="3600"/>
          </a:p>
        </p:txBody>
      </p:sp>
      <p:sp>
        <p:nvSpPr>
          <p:cNvPr id="193" name="Google Shape;193;p20"/>
          <p:cNvSpPr/>
          <p:nvPr/>
        </p:nvSpPr>
        <p:spPr>
          <a:xfrm>
            <a:off x="2584650" y="1247250"/>
            <a:ext cx="3974700" cy="303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What are some philosophical issues in your field? 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4" name="Google Shape;194;p20"/>
          <p:cNvSpPr/>
          <p:nvPr/>
        </p:nvSpPr>
        <p:spPr>
          <a:xfrm>
            <a:off x="1233900" y="1674675"/>
            <a:ext cx="6676200" cy="25458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Do fundamental particles exist outside of their interactions with other particles? 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Is space an emergent property of something more fundamental?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Whether the risk to Earth of biological contamination is worth the gain from Mars sample return.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Should things that are unobservable, even in principle, be considered "scientific"?  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How should one think about falsifiability, in relation to whether a theory/paradigm is "scientific"?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Is observational science really science, or does it have to be framed as testing a hypothesis?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Literally the meaning of life (in the technical sense)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What is time? What happens inside a black hole? How did the universe begin?</a:t>
            </a:r>
            <a:endParaRPr sz="12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1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Free Response Section</a:t>
            </a:r>
            <a:endParaRPr sz="3600"/>
          </a:p>
        </p:txBody>
      </p:sp>
      <p:sp>
        <p:nvSpPr>
          <p:cNvPr id="200" name="Google Shape;200;p21"/>
          <p:cNvSpPr/>
          <p:nvPr/>
        </p:nvSpPr>
        <p:spPr>
          <a:xfrm>
            <a:off x="2443600" y="1247250"/>
            <a:ext cx="4364100" cy="303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How would you go about addressing these issues?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1" name="Google Shape;201;p21"/>
          <p:cNvSpPr/>
          <p:nvPr/>
        </p:nvSpPr>
        <p:spPr>
          <a:xfrm>
            <a:off x="1233900" y="1674675"/>
            <a:ext cx="6676200" cy="17577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When teaching physics include its history. 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Encourage students to ask, “How do we know what we know in physics?”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Reading literature, discussions with colleagues, discussions with students</a:t>
            </a:r>
            <a:br>
              <a:rPr lang="en" sz="1200">
                <a:latin typeface="Lato"/>
                <a:ea typeface="Lato"/>
                <a:cs typeface="Lato"/>
                <a:sym typeface="Lato"/>
              </a:rPr>
            </a:br>
            <a:r>
              <a:rPr lang="en" sz="1200">
                <a:latin typeface="Lato"/>
                <a:ea typeface="Lato"/>
                <a:cs typeface="Lato"/>
                <a:sym typeface="Lato"/>
              </a:rPr>
              <a:t>For questions of definition and uncertainty I usually appeal to empiricism and pragmatism. For justification I prefer to an appeal to human purpose and intrinsic value of existence.</a:t>
            </a:r>
            <a:endParaRPr sz="12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5E158B290FB04C85E3A58298661110" ma:contentTypeVersion="13" ma:contentTypeDescription="Create a new document." ma:contentTypeScope="" ma:versionID="41b7ff091aec529c3daf81507e8b0ec8">
  <xsd:schema xmlns:xsd="http://www.w3.org/2001/XMLSchema" xmlns:xs="http://www.w3.org/2001/XMLSchema" xmlns:p="http://schemas.microsoft.com/office/2006/metadata/properties" xmlns:ns2="18db2308-d939-430a-b691-238a8dea59b6" xmlns:ns3="5b8b13da-f81b-454a-95eb-607e33c0c50f" targetNamespace="http://schemas.microsoft.com/office/2006/metadata/properties" ma:root="true" ma:fieldsID="a3353ca290599b369a1ae03541399586" ns2:_="" ns3:_="">
    <xsd:import namespace="18db2308-d939-430a-b691-238a8dea59b6"/>
    <xsd:import namespace="5b8b13da-f81b-454a-95eb-607e33c0c5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db2308-d939-430a-b691-238a8dea59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1dced58-e0b4-42b2-b81d-05092f917f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b13da-f81b-454a-95eb-607e33c0c50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3870a5b-0f6f-4a43-975e-bd6ec4c6147b}" ma:internalName="TaxCatchAll" ma:showField="CatchAllData" ma:web="5b8b13da-f81b-454a-95eb-607e33c0c5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8db2308-d939-430a-b691-238a8dea59b6">
      <Terms xmlns="http://schemas.microsoft.com/office/infopath/2007/PartnerControls"/>
    </lcf76f155ced4ddcb4097134ff3c332f>
    <TaxCatchAll xmlns="5b8b13da-f81b-454a-95eb-607e33c0c50f" xsi:nil="true"/>
  </documentManagement>
</p:properties>
</file>

<file path=customXml/itemProps1.xml><?xml version="1.0" encoding="utf-8"?>
<ds:datastoreItem xmlns:ds="http://schemas.openxmlformats.org/officeDocument/2006/customXml" ds:itemID="{A77C547E-0B4C-4E43-B704-C9FE06B33675}"/>
</file>

<file path=customXml/itemProps2.xml><?xml version="1.0" encoding="utf-8"?>
<ds:datastoreItem xmlns:ds="http://schemas.openxmlformats.org/officeDocument/2006/customXml" ds:itemID="{69AA4CF7-0188-4CE4-BB27-31F7B848654C}"/>
</file>

<file path=customXml/itemProps3.xml><?xml version="1.0" encoding="utf-8"?>
<ds:datastoreItem xmlns:ds="http://schemas.openxmlformats.org/officeDocument/2006/customXml" ds:itemID="{BAC7EE7F-4A49-4104-A4AA-5ABE5F38B4AF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0x010100815E158B290FB04C85E3A58298661110</vt:lpwstr>
  </property>
</Properties>
</file>